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0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2" r:id="rId2"/>
    <p:sldMasterId id="2147483857" r:id="rId3"/>
    <p:sldMasterId id="2147484060" r:id="rId4"/>
    <p:sldMasterId id="2147484072" r:id="rId5"/>
    <p:sldMasterId id="2147484084" r:id="rId6"/>
    <p:sldMasterId id="2147484096" r:id="rId7"/>
    <p:sldMasterId id="2147484108" r:id="rId8"/>
    <p:sldMasterId id="2147484216" r:id="rId9"/>
    <p:sldMasterId id="2147484228" r:id="rId10"/>
    <p:sldMasterId id="2147484252" r:id="rId11"/>
    <p:sldMasterId id="2147484264" r:id="rId12"/>
    <p:sldMasterId id="2147484276" r:id="rId13"/>
    <p:sldMasterId id="2147484288" r:id="rId14"/>
    <p:sldMasterId id="2147484300" r:id="rId15"/>
    <p:sldMasterId id="2147484312" r:id="rId16"/>
    <p:sldMasterId id="2147484324" r:id="rId17"/>
    <p:sldMasterId id="2147484336" r:id="rId18"/>
    <p:sldMasterId id="2147484349" r:id="rId19"/>
    <p:sldMasterId id="2147484388" r:id="rId20"/>
    <p:sldMasterId id="2147484401" r:id="rId21"/>
  </p:sldMasterIdLst>
  <p:notesMasterIdLst>
    <p:notesMasterId r:id="rId84"/>
  </p:notesMasterIdLst>
  <p:sldIdLst>
    <p:sldId id="256" r:id="rId22"/>
    <p:sldId id="475" r:id="rId23"/>
    <p:sldId id="477" r:id="rId24"/>
    <p:sldId id="478" r:id="rId25"/>
    <p:sldId id="479" r:id="rId26"/>
    <p:sldId id="602" r:id="rId27"/>
    <p:sldId id="603" r:id="rId28"/>
    <p:sldId id="483" r:id="rId29"/>
    <p:sldId id="486" r:id="rId30"/>
    <p:sldId id="487" r:id="rId31"/>
    <p:sldId id="488" r:id="rId32"/>
    <p:sldId id="585" r:id="rId33"/>
    <p:sldId id="586" r:id="rId34"/>
    <p:sldId id="587" r:id="rId35"/>
    <p:sldId id="588" r:id="rId36"/>
    <p:sldId id="589" r:id="rId37"/>
    <p:sldId id="493" r:id="rId38"/>
    <p:sldId id="496" r:id="rId39"/>
    <p:sldId id="498" r:id="rId40"/>
    <p:sldId id="537" r:id="rId41"/>
    <p:sldId id="574" r:id="rId42"/>
    <p:sldId id="575" r:id="rId43"/>
    <p:sldId id="576" r:id="rId44"/>
    <p:sldId id="598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10" r:id="rId56"/>
    <p:sldId id="511" r:id="rId57"/>
    <p:sldId id="553" r:id="rId58"/>
    <p:sldId id="554" r:id="rId59"/>
    <p:sldId id="555" r:id="rId60"/>
    <p:sldId id="556" r:id="rId61"/>
    <p:sldId id="557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7" r:id="rId71"/>
    <p:sldId id="601" r:id="rId72"/>
    <p:sldId id="450" r:id="rId73"/>
    <p:sldId id="451" r:id="rId74"/>
    <p:sldId id="452" r:id="rId75"/>
    <p:sldId id="453" r:id="rId76"/>
    <p:sldId id="454" r:id="rId77"/>
    <p:sldId id="455" r:id="rId78"/>
    <p:sldId id="569" r:id="rId79"/>
    <p:sldId id="570" r:id="rId80"/>
    <p:sldId id="571" r:id="rId81"/>
    <p:sldId id="572" r:id="rId82"/>
    <p:sldId id="573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466" autoAdjust="0"/>
  </p:normalViewPr>
  <p:slideViewPr>
    <p:cSldViewPr>
      <p:cViewPr varScale="1">
        <p:scale>
          <a:sx n="102" d="100"/>
          <a:sy n="102" d="100"/>
        </p:scale>
        <p:origin x="89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slide" Target="slides/slide55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slide" Target="slides/slide5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80" Type="http://schemas.openxmlformats.org/officeDocument/2006/relationships/slide" Target="slides/slide59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465ED-A488-4DAD-902E-A267F0337A56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2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44EBB1-502A-431E-B976-739A05AE7E6A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175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61620-39B4-4979-BF66-4A7A3CD0755F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254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C5D4E6-1E4C-486D-9775-C30D0858CB39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605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8C9833-FB94-4449-A144-81DC303B9E59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5353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55A4FD-F8F8-4775-8610-2EF5393C3C15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7584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2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4BE2C5-E1C0-42D2-9873-7DC87BC84889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280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F84D56-A713-4D82-9C06-857391BDD2A3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5198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7C5B5-18F6-499D-8F5A-DFD4922C011A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40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82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53115-9BC2-4281-A655-481F68218DD7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25112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64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19AEE3-AE74-4E07-9EAB-61C5C330DAC7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90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4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11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99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F4931-F29C-4BBC-94AD-F313B0683640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9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1A782-DB9E-4D1B-AB10-60476392208E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9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C5D2-CCAD-46A3-BDB5-6F3EAFD0A2F5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7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37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A546C-147E-431E-AEDD-EB4F050EF54B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32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BB1E-7B85-44E3-98AA-473DD81D8200}" type="slidenum">
              <a:rPr lang="en-US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892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100" b="1">
                <a:solidFill>
                  <a:prstClr val="black"/>
                </a:solidFill>
                <a:latin typeface="Times New Roman" pitchFamily="18" charset="0"/>
              </a:rPr>
              <a:pPr/>
              <a:t>45</a:t>
            </a:fld>
            <a:endParaRPr lang="en-US" sz="11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26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AF94D-A915-4A00-B6BC-422075964FF8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7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10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0E82B-77A9-4378-8F7A-6D5555CDFB6D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97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AB992-4C79-4316-BE89-9B9DA2F3A987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72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93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8452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976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52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87792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9073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73890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5FB76-33F4-4C50-8805-D6E6CBCA901B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278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66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AB70A5-62B9-4B79-AC24-3BB22CE31BB2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95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24A99-20BE-453D-B3D2-108C4FA6E670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48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19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A50332-E4A9-4C80-800B-B4BFFFBE99E2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89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8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9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5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FC9A7-D7CA-4C75-B6E5-5488EBAD6E04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8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2BA24-5263-4325-9AF2-B88758140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23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4AF66-7E84-46D3-90CE-CDB33335C2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287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B1450-7E62-4BD2-B388-9D596858B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62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4C12B-A70E-4ED3-8335-0BE1F7AE7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377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4C72-C9A6-4708-B37F-57A9B84D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74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E04E1-3F15-4587-9B65-0781D3F2C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301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BB3A-AD33-472E-9153-AB9B1283FD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83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1F11D-D48D-4CF5-85E8-5F7AD342C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31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4ACF0-8C20-4CE9-8C55-0286F303B0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646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ED239-4614-486E-9F00-E8D9B008C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7FB76-BDAA-41D1-B14A-110DB31EB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248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55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A938D-9B6C-4151-89C2-655EE45CB6B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221C8-6A97-4A99-A6EA-7DF745C41CC7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DD180-B799-4580-991C-A30D693E7B0C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A61AC-8485-4159-9B8A-6CB43425576A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0D9A-8689-46EB-B355-76CD6EC18B8A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8203-C601-47A3-B939-4F94D20B6F4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A8C1-EAEB-4DFC-B008-6619B99B621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E8E7E-D20A-4BBE-843F-97BAEB5E7B5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599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619FF-882D-4565-81A0-A9874AA0CBE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FAFF9-38D0-4A17-9905-3A20641B9FBD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1D8F5-D081-4F20-B98F-6509C96752F8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26A3CE-D187-4852-8233-162E7E5DB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AC0038-49C6-4ED8-8159-AB47F7B0D7B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61F48-BA71-4F66-819F-C9A89DBB67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4D8092-4065-4F99-96EE-8E62A5881A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3ABDF9-8773-41FA-9F64-03E04C5257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05F8DA-9375-4E11-A479-80B7BF2E2F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858E49-4E31-4775-9EA6-D066033570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453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CC910E-6A77-4A97-8366-D60760029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81EBA5-B8E2-46E8-8860-7B55F71245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961918-6F31-4E1D-89F8-B6455822FA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F2FE0D-2AFB-4E05-AB79-CC6B304276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2132-111E-4D20-8DA7-C0847D4EC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65D2F-1DA4-4091-8D21-FC13D04839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A8591-65FD-417A-9C85-02CB34FC89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78D55-FE41-45DF-BDFD-C70B3E2596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40362-77FB-41CB-A34B-B7A6B17D2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95F70-D7C4-4BAD-A3BB-CA190878BD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163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2D346-0424-4DB5-A013-9A3009B2A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F88C4-4DD5-49CD-9046-3527315B6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82BC5-70BC-46B0-AB13-DE23D2125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75400-1652-4F87-821D-3FBA7FAA3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72690-BA2C-4EE4-B9E3-EA43336E3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11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11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987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A938D-9B6C-4151-89C2-655EE45CB6B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221C8-6A97-4A99-A6EA-7DF745C41CC7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DD180-B799-4580-991C-A30D693E7B0C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A61AC-8485-4159-9B8A-6CB43425576A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197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0D9A-8689-46EB-B355-76CD6EC18B8A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8203-C601-47A3-B939-4F94D20B6F4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4A8C1-EAEB-4DFC-B008-6619B99B621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E8E7E-D20A-4BBE-843F-97BAEB5E7B5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619FF-882D-4565-81A0-A9874AA0CBE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FAFF9-38D0-4A17-9905-3A20641B9FBD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1D8F5-D081-4F20-B98F-6509C96752F8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D230CC-2082-4BBE-BE68-7C07C48988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F8C68F-2498-4D0A-9843-338F912BDA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D9017F-4FCE-4024-B724-B41B7C7D89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7766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7C7DBE-DC85-4D0B-8BD6-633A58FC62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A8A58A-C606-427E-83B8-5D749A87F0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B528D-DC0A-4527-8A84-64D34BA6A2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46BAED-F31B-456F-B141-63044CF9E9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875098-B9CF-4128-8EAF-1415DC303F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F7BCD8-FA77-47C6-A04A-75142F7BF2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19921B-C40A-43A7-AED0-2E5ECF04E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8D6F4B-F2B2-4ACD-8D55-E628128844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800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858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809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34AA3-F5E6-4BC4-8408-986425D5B6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E8383-8097-49A0-B8E6-E596C1255A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7146-C759-4331-A186-B3C63ACCF9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1E94-3CC3-4338-AF5E-875CB16466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2EDE-1CB0-44ED-AD23-8FFE0EC4D3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E51A-F470-4C56-90C5-C87CBA2F12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DCBE8-787B-46F3-A0D9-AAB5D19B48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17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C93F8-AD1F-490D-9453-624C592160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C2F95-07BD-48FF-9370-DE132DF07F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BAEED-AE63-4231-B291-BCED7BC103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A1298-CEA9-42DD-87F2-9F312BC8E0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8B98B-2343-4544-84A6-6AE86EA9E7E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029D2-035E-498B-97EC-DE51941611C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89795-8C60-4B62-A7B4-0C380BD6E15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FC4B6-3D62-4C3B-8343-9D40AF9688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12AC1-1169-4BF3-AD56-B542EE74026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11675-8D8C-4AA3-8701-77AD8663394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55B9F-8E68-4543-9F3B-CD54A07815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A1BE6-F5E5-4015-866B-0E4B9C70536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94780-DC45-4907-8B57-A431F3F3540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7BB25-DA0D-461D-808A-BF6769B1F5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2D146-BC97-4CE4-AE44-EC41559E80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668EB-85FF-4C5F-ACE1-CD66917C5FD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1A736-462A-43FE-80CB-34D738B7874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450C-90DC-4D09-9BEE-157E010D3D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EE5F9-AF15-458F-8E5A-6833BE012B5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D7E82-1ACD-415D-8EFB-3E717A1846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4B133-5B2C-4657-8CB9-4510095CEB7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3D124-9553-4962-9E12-BB892B03C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41D3B-6400-4B3B-B8CA-0C8966B0160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749E5-DA2E-4FDB-8689-B55A17EB47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4E49A-A368-4432-8221-E031840220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C8832-B148-4C03-8894-718474ED27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564BB-0115-4F3E-BE7A-9B2D6442F4C8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prstClr val="black">
                    <a:tint val="75000"/>
                  </a:prstClr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336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16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1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04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5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7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060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25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0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197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207CD-682E-4D64-8FBB-EBA3104C5E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182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C774B7-2CEB-4B76-87BF-619AEB52DF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0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EEE34-E2F4-4095-8CD1-1454D79850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903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9DA678-0E06-4B7F-B44C-2E45059FE5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74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31875-4677-451E-AC0B-6655F6A3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EEC44A-0E84-4B31-8910-7B0C2E16D8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20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779850-1E96-438F-8D98-28A24A8D25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174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BE30F1-0304-487F-8665-C9AF3EEC51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79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A2117-156B-4290-B8AC-1326C86E3F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65507B-7F6F-406B-BE3E-1306DFBE9B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8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AE9D73-E396-46EA-92A0-644C1643B2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51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04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93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98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0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206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943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778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900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6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952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424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042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086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06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64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45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350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574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145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118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38DED3-6B58-41BD-AED5-B801D11A37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18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1D263-80E4-4D11-A6AE-33B6E8F756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6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1D2C03-1646-481D-A019-2694160649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71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52A0F2-C39A-4E77-8CAA-C415D4CD71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138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99B8E-0F09-4295-9F48-5E69EC5DF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69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B308FB-77C8-4B52-8169-983E2523A4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40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9B75AA-E36B-4F1D-A889-61D9716074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882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ED0BB0-FBFC-4BD9-9A1D-45C52A7D0C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09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87C357-AC0B-4BBC-8CEF-70A5D2D5DB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664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C6366-DA3E-40A9-A0D6-A97EFB1FC2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602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B54806-55D1-4220-BA51-B197EE7C57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73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4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373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540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7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105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897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31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950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971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54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8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0304E-D958-40AD-BF9A-0FFADB609BE9}" type="datetimeFigureOut">
              <a:rPr lang="en-US" smtClean="0"/>
              <a:pPr/>
              <a:t>2/21/2015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17310B6-85A6-458A-BCE1-A217BDD4899A}" type="slidenum">
              <a:rPr lang="en-US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4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B96D02-BE86-4C08-8B85-27E763043C3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395C9-798D-438C-BDE6-25AB8D9E07A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>
                    <a:tint val="75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>
                    <a:tint val="75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>
                    <a:tint val="75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fld id="{EA41127B-F871-4E8A-87A9-6FA37AE31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/>
        <a:buChar char="l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4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B96D02-BE86-4C08-8B85-27E763043C3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21" r:id="rId9"/>
    <p:sldLayoutId id="2147484322" r:id="rId10"/>
    <p:sldLayoutId id="214748432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90DB48-E42D-4999-ACC0-9891DBDF582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1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993E1-128B-4C69-A9B6-462FBA09B6A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6A2076-4C21-4875-A905-C038BD2880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C7CAC6-968F-4FCA-B170-598B052A47B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11AA85-3204-446D-BEB7-21A2F71051B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0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FC1878-DF5E-42B4-8B74-8C27BC804CE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7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8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jpeg"/><Relationship Id="rId11" Type="http://schemas.openxmlformats.org/officeDocument/2006/relationships/image" Target="../media/image65.jpeg"/><Relationship Id="rId5" Type="http://schemas.openxmlformats.org/officeDocument/2006/relationships/image" Target="../media/image60.wmf"/><Relationship Id="rId10" Type="http://schemas.openxmlformats.org/officeDocument/2006/relationships/image" Target="../media/image64.jpe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81.png"/><Relationship Id="rId4" Type="http://schemas.openxmlformats.org/officeDocument/2006/relationships/image" Target="../media/image8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9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ubc.ca/~mbrown/autostitch/autostitch.html" TargetMode="External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8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oleObject" Target="../embeddings/oleObject2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2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Interest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Points and Local </a:t>
            </a:r>
            <a:r>
              <a:rPr lang="en-US" dirty="0">
                <a:latin typeface="Arial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CMPUT 206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Dr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Nilanjan</a:t>
            </a:r>
            <a:r>
              <a:rPr lang="en-US" b="1" dirty="0" smtClean="0">
                <a:solidFill>
                  <a:schemeClr val="tx1"/>
                </a:solidFill>
              </a:rPr>
              <a:t> Ray</a:t>
            </a:r>
          </a:p>
          <a:p>
            <a:r>
              <a:rPr lang="en-US" sz="1800" b="1" dirty="0" smtClean="0">
                <a:solidFill>
                  <a:schemeClr val="tx1"/>
                </a:solidFill>
              </a:rPr>
              <a:t>Some Slides </a:t>
            </a:r>
            <a:r>
              <a:rPr lang="en-US" sz="1800" b="1" dirty="0" smtClean="0">
                <a:solidFill>
                  <a:schemeClr val="tx1"/>
                </a:solidFill>
              </a:rPr>
              <a:t>Borrowed from Kristen </a:t>
            </a:r>
            <a:r>
              <a:rPr lang="en-US" sz="1800" b="1" dirty="0" err="1" smtClean="0">
                <a:solidFill>
                  <a:schemeClr val="tx1"/>
                </a:solidFill>
              </a:rPr>
              <a:t>Grauman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6553200" y="1295400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region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05600" y="40386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1295400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752600" y="1447800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62000" y="401826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62000" y="4491335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505200" y="1295400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276600" y="4045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kern="0" dirty="0" smtClean="0">
                <a:solidFill>
                  <a:srgbClr val="000000"/>
                </a:solidFill>
              </a:rPr>
              <a:t>Corners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329838"/>
              </p:ext>
            </p:extLst>
          </p:nvPr>
        </p:nvGraphicFramePr>
        <p:xfrm>
          <a:off x="4593236" y="5520620"/>
          <a:ext cx="3657600" cy="106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15" name="Equation" r:id="rId5" imgW="1485720" imgH="431640" progId="Equation.3">
                  <p:embed/>
                </p:oleObj>
              </mc:Choice>
              <mc:Fallback>
                <p:oleObj name="Equation" r:id="rId5" imgW="1485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93236" y="5520620"/>
                        <a:ext cx="3657600" cy="1062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081" y="5791200"/>
            <a:ext cx="401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One way to score the </a:t>
            </a:r>
            <a:r>
              <a:rPr lang="en-CA" sz="2000" dirty="0" err="1" smtClean="0"/>
              <a:t>cornerness</a:t>
            </a:r>
            <a:r>
              <a:rPr lang="en-CA" sz="2000" dirty="0" smtClean="0"/>
              <a:t>: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54865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Harris </a:t>
            </a:r>
            <a:r>
              <a:rPr lang="en-US" dirty="0" smtClean="0"/>
              <a:t>corner detector</a:t>
            </a:r>
            <a:endParaRPr lang="ru-RU" dirty="0"/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763000" cy="280195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400" dirty="0" smtClean="0"/>
              <a:t>Smooth the input image I; call smoothed image J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/>
              <a:t>Compute [Ix, </a:t>
            </a:r>
            <a:r>
              <a:rPr lang="en-US" sz="2400" dirty="0" err="1" smtClean="0"/>
              <a:t>Iy</a:t>
            </a:r>
            <a:r>
              <a:rPr lang="en-US" sz="2400" dirty="0" smtClean="0"/>
              <a:t>] = gradient (J)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/>
              <a:t>Form three images: </a:t>
            </a:r>
            <a:r>
              <a:rPr lang="en-US" sz="2400" dirty="0" err="1" smtClean="0"/>
              <a:t>Tx</a:t>
            </a:r>
            <a:r>
              <a:rPr lang="en-US" sz="2400" dirty="0" smtClean="0"/>
              <a:t> = Ix.^2; Ty = Iy.^2; </a:t>
            </a:r>
            <a:r>
              <a:rPr lang="en-US" sz="2400" dirty="0" err="1" smtClean="0"/>
              <a:t>Txy</a:t>
            </a:r>
            <a:r>
              <a:rPr lang="en-US" sz="2400" dirty="0" smtClean="0"/>
              <a:t> = Ix.*</a:t>
            </a:r>
            <a:r>
              <a:rPr lang="en-US" sz="2400" dirty="0" err="1" smtClean="0"/>
              <a:t>Iy</a:t>
            </a:r>
            <a:r>
              <a:rPr lang="en-US" sz="2400" dirty="0" smtClean="0"/>
              <a:t>;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/>
              <a:t>Smooth these three images and call them </a:t>
            </a:r>
            <a:r>
              <a:rPr lang="en-US" sz="2400" dirty="0" err="1" smtClean="0"/>
              <a:t>Sx</a:t>
            </a:r>
            <a:r>
              <a:rPr lang="en-US" sz="2400" dirty="0" smtClean="0"/>
              <a:t>, </a:t>
            </a:r>
            <a:r>
              <a:rPr lang="en-US" sz="2400" dirty="0" err="1" smtClean="0"/>
              <a:t>Sy</a:t>
            </a:r>
            <a:r>
              <a:rPr lang="en-US" sz="2400" dirty="0" smtClean="0"/>
              <a:t> and </a:t>
            </a:r>
            <a:r>
              <a:rPr lang="en-US" sz="2400" dirty="0" err="1" smtClean="0"/>
              <a:t>Sxy</a:t>
            </a:r>
            <a:endParaRPr lang="en-US" sz="24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/>
              <a:t>Form </a:t>
            </a:r>
            <a:r>
              <a:rPr lang="en-US" sz="2400" dirty="0" err="1" smtClean="0"/>
              <a:t>cornerness</a:t>
            </a:r>
            <a:r>
              <a:rPr lang="en-US" sz="2400" dirty="0" smtClean="0"/>
              <a:t> score image </a:t>
            </a:r>
            <a:r>
              <a:rPr lang="en-US" sz="2400" i="1" dirty="0" smtClean="0"/>
              <a:t>f</a:t>
            </a:r>
            <a:r>
              <a:rPr lang="en-US" sz="2400" dirty="0" smtClean="0"/>
              <a:t> = (</a:t>
            </a:r>
            <a:r>
              <a:rPr lang="en-US" sz="2400" dirty="0" err="1" smtClean="0"/>
              <a:t>Sx</a:t>
            </a:r>
            <a:r>
              <a:rPr lang="en-US" sz="2400" dirty="0" smtClean="0"/>
              <a:t>.*Sy-Sxy.^2)./(</a:t>
            </a:r>
            <a:r>
              <a:rPr lang="en-US" sz="2400" dirty="0" err="1" smtClean="0"/>
              <a:t>Sx+Sy</a:t>
            </a:r>
            <a:r>
              <a:rPr lang="en-US" sz="2400" dirty="0" smtClean="0"/>
              <a:t>)</a:t>
            </a:r>
            <a:endParaRPr lang="en-US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Find points </a:t>
            </a:r>
            <a:r>
              <a:rPr lang="en-US" sz="2400" dirty="0" smtClean="0"/>
              <a:t>with large </a:t>
            </a:r>
            <a:r>
              <a:rPr lang="en-US" sz="2400" dirty="0"/>
              <a:t>corner response </a:t>
            </a:r>
            <a:r>
              <a:rPr lang="en-US" sz="2400" dirty="0" smtClean="0"/>
              <a:t>(</a:t>
            </a:r>
            <a:r>
              <a:rPr lang="en-US" sz="2400" i="1" dirty="0" smtClean="0"/>
              <a:t>f </a:t>
            </a:r>
            <a:r>
              <a:rPr lang="en-US" sz="2400" dirty="0" smtClean="0"/>
              <a:t>&gt; </a:t>
            </a:r>
            <a:r>
              <a:rPr lang="en-US" sz="2400" dirty="0"/>
              <a:t>threshold)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Take the points of local </a:t>
            </a:r>
            <a:r>
              <a:rPr lang="en-US" sz="2400" dirty="0" smtClean="0"/>
              <a:t>maxima, i.e., perform non-maximum suppression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174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1747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2771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38200" y="762000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Compute corner response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5664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Find points with large corner response: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 &gt;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threshold</a:t>
            </a:r>
            <a:endParaRPr lang="ru-RU" sz="28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3796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6568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Take only the points of local maxima of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4820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5843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3810000" y="22860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400800" y="20574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35052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181600" y="39624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aphicFrame>
        <p:nvGraphicFramePr>
          <p:cNvPr id="1415170" name="Object 2"/>
          <p:cNvGraphicFramePr>
            <a:graphicFrameLocks noChangeAspect="1"/>
          </p:cNvGraphicFramePr>
          <p:nvPr/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1" name="Equation" r:id="rId3" imgW="1244600" imgH="482600" progId="Equation.3">
                  <p:embed/>
                </p:oleObj>
              </mc:Choice>
              <mc:Fallback>
                <p:oleObj name="Equation" r:id="rId3" imgW="1244600" imgH="482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1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pSp>
        <p:nvGrpSpPr>
          <p:cNvPr id="3" name="Group 18"/>
          <p:cNvGrpSpPr/>
          <p:nvPr/>
        </p:nvGrpSpPr>
        <p:grpSpPr>
          <a:xfrm>
            <a:off x="1219200" y="3244850"/>
            <a:ext cx="2819400" cy="3232150"/>
            <a:chOff x="1219200" y="3244850"/>
            <a:chExt cx="2819400" cy="32321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cs typeface="Times New Roman" pitchFamily="18" charset="0"/>
                </a:rPr>
                <a:t>All points will be classified as </a:t>
              </a:r>
              <a:r>
                <a:rPr lang="en-US" sz="2000" dirty="0">
                  <a:solidFill>
                    <a:srgbClr val="0033CC"/>
                  </a:solidFill>
                  <a:cs typeface="Times New Roman" pitchFamily="18" charset="0"/>
                </a:rPr>
                <a:t>edges</a:t>
              </a:r>
              <a:endParaRPr lang="ru-RU" sz="20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4800600" y="3565525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1000" y="2438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077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Scale invariant interest points</a:t>
            </a:r>
            <a:endParaRPr lang="en-US" dirty="0"/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>
          <a:blip r:embed="rId3" cstate="print"/>
          <a:srcRect l="51667" b="30034"/>
          <a:stretch>
            <a:fillRect/>
          </a:stretch>
        </p:blipFill>
        <p:spPr>
          <a:xfrm>
            <a:off x="5521338" y="2479662"/>
            <a:ext cx="3156856" cy="3048000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525918" y="24796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How can we independently select interest points in each image, such that the detections are repeatable across different scales?</a:t>
            </a:r>
          </a:p>
        </p:txBody>
      </p:sp>
    </p:spTree>
    <p:extLst>
      <p:ext uri="{BB962C8B-B14F-4D97-AF65-F5344CB8AC3E}">
        <p14:creationId xmlns:p14="http://schemas.microsoft.com/office/powerpoint/2010/main" val="13177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Local features: main components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6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217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23" name="Straight Connector 22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611726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511481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3925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3163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Automatic scale selection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Intuition: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Find scale that gives local maxima of some function </a:t>
            </a:r>
            <a:r>
              <a:rPr lang="en-US" sz="2400" i="1" dirty="0" smtClean="0">
                <a:solidFill>
                  <a:srgbClr val="000000"/>
                </a:solidFill>
              </a:rPr>
              <a:t>f </a:t>
            </a:r>
            <a:r>
              <a:rPr lang="en-US" sz="2400" dirty="0" smtClean="0">
                <a:solidFill>
                  <a:srgbClr val="000000"/>
                </a:solidFill>
              </a:rPr>
              <a:t>in both position and scale.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456001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3941497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491910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457708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32774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3119111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712110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683844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42391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3215280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808279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542477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76200" y="4879996"/>
            <a:ext cx="3557588" cy="1939925"/>
            <a:chOff x="48" y="3072"/>
            <a:chExt cx="2241" cy="1222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477" y="4044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500" y="326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16"/>
          <p:cNvGrpSpPr>
            <a:grpSpLocks/>
          </p:cNvGrpSpPr>
          <p:nvPr/>
        </p:nvGrpSpPr>
        <p:grpSpPr bwMode="auto">
          <a:xfrm>
            <a:off x="5391151" y="4864120"/>
            <a:ext cx="3500438" cy="1960563"/>
            <a:chOff x="3396" y="3072"/>
            <a:chExt cx="2205" cy="1235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89" y="4057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812" y="327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200" y="5353069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8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5345160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2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0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924800" cy="838200"/>
          </a:xfrm>
        </p:spPr>
        <p:txBody>
          <a:bodyPr/>
          <a:lstStyle/>
          <a:p>
            <a:pPr algn="ctr"/>
            <a:r>
              <a:rPr lang="en-US" dirty="0" smtClean="0"/>
              <a:t>Recall: Edge detection</a:t>
            </a:r>
          </a:p>
        </p:txBody>
      </p:sp>
      <p:graphicFrame>
        <p:nvGraphicFramePr>
          <p:cNvPr id="12290" name="Object 6"/>
          <p:cNvGraphicFramePr>
            <a:graphicFrameLocks noChangeAspect="1"/>
          </p:cNvGraphicFramePr>
          <p:nvPr/>
        </p:nvGraphicFramePr>
        <p:xfrm>
          <a:off x="1582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51" name="Photo Editor Photo" r:id="rId4" imgW="6001588" imgH="4847619" progId="">
                  <p:embed/>
                </p:oleObj>
              </mc:Choice>
              <mc:Fallback>
                <p:oleObj name="Photo Editor Photo" r:id="rId4" imgW="6001588" imgH="4847619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1300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52" name="Equation" r:id="rId6" imgW="558720" imgH="393480" progId="Equation.3">
                  <p:embed/>
                </p:oleObj>
              </mc:Choice>
              <mc:Fallback>
                <p:oleObj name="Equation" r:id="rId6" imgW="55872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8"/>
          <p:cNvSpPr txBox="1">
            <a:spLocks noChangeArrowheads="1"/>
          </p:cNvSpPr>
          <p:nvPr/>
        </p:nvSpPr>
        <p:spPr bwMode="auto">
          <a:xfrm>
            <a:off x="792163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2292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65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53" name="Equation" r:id="rId8" imgW="330120" imgH="393480" progId="Equation.3">
                  <p:embed/>
                </p:oleObj>
              </mc:Choice>
              <mc:Fallback>
                <p:oleObj name="Equation" r:id="rId8" imgW="33012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7023100" y="19050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7004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</a:t>
            </a:r>
          </a:p>
        </p:txBody>
      </p:sp>
      <p:sp>
        <p:nvSpPr>
          <p:cNvPr id="12298" name="Text Box 14"/>
          <p:cNvSpPr txBox="1">
            <a:spLocks noChangeArrowheads="1"/>
          </p:cNvSpPr>
          <p:nvPr/>
        </p:nvSpPr>
        <p:spPr bwMode="auto">
          <a:xfrm>
            <a:off x="6946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maximum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derivative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57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75" name="Photo Editor Photo" r:id="rId4" imgW="6125430" imgH="4971429" progId="">
                  <p:embed/>
                </p:oleObj>
              </mc:Choice>
              <mc:Fallback>
                <p:oleObj name="Photo Editor Photo" r:id="rId4" imgW="6125430" imgH="497142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6"/>
          <p:cNvGraphicFramePr>
            <a:graphicFrameLocks noChangeAspect="1"/>
          </p:cNvGraphicFramePr>
          <p:nvPr/>
        </p:nvGraphicFramePr>
        <p:xfrm>
          <a:off x="76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76" name="Equation" r:id="rId6" imgW="622080" imgH="419040" progId="Equation.3">
                  <p:embed/>
                </p:oleObj>
              </mc:Choice>
              <mc:Fallback>
                <p:oleObj name="Equation" r:id="rId6" imgW="62208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688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3316" name="Object 8"/>
          <p:cNvGraphicFramePr>
            <a:graphicFrameLocks noChangeAspect="1"/>
          </p:cNvGraphicFramePr>
          <p:nvPr/>
        </p:nvGraphicFramePr>
        <p:xfrm>
          <a:off x="484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77" name="Equation" r:id="rId8" imgW="406080" imgH="419040" progId="Equation.3">
                  <p:embed/>
                </p:oleObj>
              </mc:Choice>
              <mc:Fallback>
                <p:oleObj name="Equation" r:id="rId8" imgW="406080" imgH="419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6858000" y="21336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6838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Second 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 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(Laplacian)</a:t>
            </a:r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6781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zero crossing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second derivative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609600" y="762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Recall: Edge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8" y="1997075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 edges to blobs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Edge = ripple</a:t>
            </a:r>
          </a:p>
          <a:p>
            <a:pPr>
              <a:buFontTx/>
              <a:buChar char="•"/>
            </a:pPr>
            <a:r>
              <a:rPr lang="en-US" smtClean="0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561975" y="4905375"/>
            <a:ext cx="8201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Spatial selection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: the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magnitude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response will achieve a maximum at the center of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the blob, provided the scale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is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15200" y="4235450"/>
            <a:ext cx="1250950" cy="641350"/>
            <a:chOff x="4560" y="2640"/>
            <a:chExt cx="788" cy="574"/>
          </a:xfrm>
        </p:grpSpPr>
        <p:sp>
          <p:nvSpPr>
            <p:cNvPr id="4301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FF0000"/>
                  </a:solidFill>
                  <a:cs typeface="Arial" pitchFamily="34" charset="0"/>
                </a:rPr>
                <a:t>maximum</a:t>
              </a:r>
            </a:p>
          </p:txBody>
        </p:sp>
        <p:sp>
          <p:nvSpPr>
            <p:cNvPr id="4301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Blob detection in 2D</a:t>
            </a:r>
          </a:p>
        </p:txBody>
      </p:sp>
      <p:sp>
        <p:nvSpPr>
          <p:cNvPr id="15364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Laplacian of Gaussian: Circularly symmetric operator for blob detection in 2D</a:t>
            </a:r>
          </a:p>
        </p:txBody>
      </p:sp>
      <p:pic>
        <p:nvPicPr>
          <p:cNvPr id="15365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2820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1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Blob detection in 2D: scale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1128681"/>
            <a:ext cx="7772400" cy="5257800"/>
          </a:xfrm>
        </p:spPr>
        <p:txBody>
          <a:bodyPr/>
          <a:lstStyle/>
          <a:p>
            <a:r>
              <a:rPr lang="en-US" sz="2400" dirty="0" err="1" smtClean="0"/>
              <a:t>Laplacian</a:t>
            </a:r>
            <a:r>
              <a:rPr lang="en-US" sz="2400" dirty="0" smtClean="0"/>
              <a:t>-of-Gaussian = “blob” detector</a:t>
            </a:r>
            <a:endParaRPr lang="de-CH" sz="2400" dirty="0" smtClean="0"/>
          </a:p>
          <a:p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527272" y="1968480"/>
            <a:ext cx="5915106" cy="3687762"/>
            <a:chOff x="2527272" y="1968480"/>
            <a:chExt cx="5915106" cy="3687762"/>
          </a:xfrm>
        </p:grpSpPr>
        <p:sp>
          <p:nvSpPr>
            <p:cNvPr id="27" name="Freeform 26"/>
            <p:cNvSpPr/>
            <p:nvPr/>
          </p:nvSpPr>
          <p:spPr>
            <a:xfrm>
              <a:off x="2527272" y="3538517"/>
              <a:ext cx="3322683" cy="582982"/>
            </a:xfrm>
            <a:custGeom>
              <a:avLst/>
              <a:gdLst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241778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578270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02728"/>
                <a:gd name="connsiteX1" fmla="*/ 699911 w 2957689"/>
                <a:gd name="connsiteY1" fmla="*/ 557573 h 602728"/>
                <a:gd name="connsiteX2" fmla="*/ 1027289 w 2957689"/>
                <a:gd name="connsiteY2" fmla="*/ 15706 h 602728"/>
                <a:gd name="connsiteX3" fmla="*/ 1215083 w 2957689"/>
                <a:gd name="connsiteY3" fmla="*/ 463336 h 602728"/>
                <a:gd name="connsiteX4" fmla="*/ 1578270 w 2957689"/>
                <a:gd name="connsiteY4" fmla="*/ 501129 h 602728"/>
                <a:gd name="connsiteX5" fmla="*/ 2957689 w 2957689"/>
                <a:gd name="connsiteY5" fmla="*/ 489840 h 602728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615301 h 676133"/>
                <a:gd name="connsiteX1" fmla="*/ 699911 w 2957689"/>
                <a:gd name="connsiteY1" fmla="*/ 615301 h 676133"/>
                <a:gd name="connsiteX2" fmla="*/ 1027289 w 2957689"/>
                <a:gd name="connsiteY2" fmla="*/ 73434 h 676133"/>
                <a:gd name="connsiteX3" fmla="*/ 1215083 w 2957689"/>
                <a:gd name="connsiteY3" fmla="*/ 663894 h 676133"/>
                <a:gd name="connsiteX4" fmla="*/ 1457442 w 2957689"/>
                <a:gd name="connsiteY4" fmla="*/ 0 h 676133"/>
                <a:gd name="connsiteX5" fmla="*/ 1578270 w 2957689"/>
                <a:gd name="connsiteY5" fmla="*/ 558857 h 676133"/>
                <a:gd name="connsiteX6" fmla="*/ 2957689 w 2957689"/>
                <a:gd name="connsiteY6" fmla="*/ 547568 h 676133"/>
                <a:gd name="connsiteX0" fmla="*/ 0 w 2957689"/>
                <a:gd name="connsiteY0" fmla="*/ 696205 h 736612"/>
                <a:gd name="connsiteX1" fmla="*/ 699911 w 2957689"/>
                <a:gd name="connsiteY1" fmla="*/ 696205 h 736612"/>
                <a:gd name="connsiteX2" fmla="*/ 1027289 w 2957689"/>
                <a:gd name="connsiteY2" fmla="*/ 154338 h 736612"/>
                <a:gd name="connsiteX3" fmla="*/ 1457442 w 2957689"/>
                <a:gd name="connsiteY3" fmla="*/ 80904 h 736612"/>
                <a:gd name="connsiteX4" fmla="*/ 1578270 w 2957689"/>
                <a:gd name="connsiteY4" fmla="*/ 639761 h 736612"/>
                <a:gd name="connsiteX5" fmla="*/ 2957689 w 2957689"/>
                <a:gd name="connsiteY5" fmla="*/ 628472 h 736612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02151"/>
                <a:gd name="connsiteX1" fmla="*/ 699911 w 2957689"/>
                <a:gd name="connsiteY1" fmla="*/ 548319 h 602151"/>
                <a:gd name="connsiteX2" fmla="*/ 1027289 w 2957689"/>
                <a:gd name="connsiteY2" fmla="*/ 6452 h 602151"/>
                <a:gd name="connsiteX3" fmla="*/ 1282752 w 2957689"/>
                <a:gd name="connsiteY3" fmla="*/ 587030 h 602151"/>
                <a:gd name="connsiteX4" fmla="*/ 1578270 w 2957689"/>
                <a:gd name="connsiteY4" fmla="*/ 491875 h 602151"/>
                <a:gd name="connsiteX5" fmla="*/ 2957689 w 2957689"/>
                <a:gd name="connsiteY5" fmla="*/ 480586 h 602151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062988 w 2957689"/>
                <a:gd name="connsiteY5" fmla="*/ 490855 h 588726"/>
                <a:gd name="connsiteX6" fmla="*/ 2957689 w 2957689"/>
                <a:gd name="connsiteY6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623416 h 666052"/>
                <a:gd name="connsiteX0" fmla="*/ 0 w 2957689"/>
                <a:gd name="connsiteY0" fmla="*/ 960932 h 1078665"/>
                <a:gd name="connsiteX1" fmla="*/ 699911 w 2957689"/>
                <a:gd name="connsiteY1" fmla="*/ 960932 h 1078665"/>
                <a:gd name="connsiteX2" fmla="*/ 1027289 w 2957689"/>
                <a:gd name="connsiteY2" fmla="*/ 419065 h 1078665"/>
                <a:gd name="connsiteX3" fmla="*/ 1282752 w 2957689"/>
                <a:gd name="connsiteY3" fmla="*/ 999643 h 1078665"/>
                <a:gd name="connsiteX4" fmla="*/ 2957689 w 2957689"/>
                <a:gd name="connsiteY4" fmla="*/ 10443 h 1078665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580459 h 666052"/>
                <a:gd name="connsiteX0" fmla="*/ 0 w 2957689"/>
                <a:gd name="connsiteY0" fmla="*/ 739162 h 779569"/>
                <a:gd name="connsiteX1" fmla="*/ 699911 w 2957689"/>
                <a:gd name="connsiteY1" fmla="*/ 739162 h 779569"/>
                <a:gd name="connsiteX2" fmla="*/ 1027289 w 2957689"/>
                <a:gd name="connsiteY2" fmla="*/ 197295 h 779569"/>
                <a:gd name="connsiteX3" fmla="*/ 1282752 w 2957689"/>
                <a:gd name="connsiteY3" fmla="*/ 80904 h 779569"/>
                <a:gd name="connsiteX4" fmla="*/ 2957689 w 2957689"/>
                <a:gd name="connsiteY4" fmla="*/ 771302 h 779569"/>
                <a:gd name="connsiteX0" fmla="*/ 0 w 2957689"/>
                <a:gd name="connsiteY0" fmla="*/ 542575 h 617351"/>
                <a:gd name="connsiteX1" fmla="*/ 699911 w 2957689"/>
                <a:gd name="connsiteY1" fmla="*/ 542575 h 617351"/>
                <a:gd name="connsiteX2" fmla="*/ 1027289 w 2957689"/>
                <a:gd name="connsiteY2" fmla="*/ 708 h 617351"/>
                <a:gd name="connsiteX3" fmla="*/ 1282752 w 2957689"/>
                <a:gd name="connsiteY3" fmla="*/ 538329 h 617351"/>
                <a:gd name="connsiteX4" fmla="*/ 2957689 w 2957689"/>
                <a:gd name="connsiteY4" fmla="*/ 574715 h 617351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206363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276388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689" h="582982">
                  <a:moveTo>
                    <a:pt x="0" y="542575"/>
                  </a:moveTo>
                  <a:lnTo>
                    <a:pt x="1974502" y="542575"/>
                  </a:lnTo>
                  <a:cubicBezTo>
                    <a:pt x="2156302" y="582982"/>
                    <a:pt x="2184665" y="1416"/>
                    <a:pt x="2276388" y="708"/>
                  </a:cubicBezTo>
                  <a:cubicBezTo>
                    <a:pt x="2368111" y="0"/>
                    <a:pt x="2433011" y="457425"/>
                    <a:pt x="2524841" y="538329"/>
                  </a:cubicBezTo>
                  <a:lnTo>
                    <a:pt x="2957689" y="531758"/>
                  </a:ln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330578" y="1968480"/>
              <a:ext cx="5111800" cy="3687762"/>
              <a:chOff x="3330578" y="1968480"/>
              <a:chExt cx="5111800" cy="368776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5400000" flipH="1" flipV="1">
                <a:off x="1504954" y="3794104"/>
                <a:ext cx="3687762" cy="3651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30578" y="5656242"/>
                <a:ext cx="383381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>
              <a:xfrm>
                <a:off x="3725853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387268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03348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823815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1168961" y="542575"/>
                    </a:lnTo>
                    <a:cubicBezTo>
                      <a:pt x="1350761" y="582982"/>
                      <a:pt x="1433718" y="1416"/>
                      <a:pt x="1542860" y="708"/>
                    </a:cubicBezTo>
                    <a:cubicBezTo>
                      <a:pt x="1652002" y="0"/>
                      <a:pt x="1731985" y="457425"/>
                      <a:pt x="1823815" y="538329"/>
                    </a:cubicBezTo>
                    <a:lnTo>
                      <a:pt x="2957689" y="531758"/>
                    </a:ln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19695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867235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219390" y="542575"/>
                    </a:lnTo>
                    <a:cubicBezTo>
                      <a:pt x="401190" y="582982"/>
                      <a:pt x="497213" y="1416"/>
                      <a:pt x="611772" y="708"/>
                    </a:cubicBezTo>
                    <a:cubicBezTo>
                      <a:pt x="726331" y="0"/>
                      <a:pt x="814917" y="457425"/>
                      <a:pt x="906747" y="538329"/>
                    </a:cubicBezTo>
                    <a:cubicBezTo>
                      <a:pt x="1008147" y="544063"/>
                      <a:pt x="2274042" y="533948"/>
                      <a:pt x="2957689" y="53175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graphicFrame>
        <p:nvGraphicFramePr>
          <p:cNvPr id="1418242" name="Object 2"/>
          <p:cNvGraphicFramePr>
            <a:graphicFrameLocks noChangeAspect="1"/>
          </p:cNvGraphicFramePr>
          <p:nvPr/>
        </p:nvGraphicFramePr>
        <p:xfrm>
          <a:off x="6251575" y="920750"/>
          <a:ext cx="233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4" name="Equation" r:id="rId4" imgW="1104840" imgH="444240" progId="Equation.3">
                  <p:embed/>
                </p:oleObj>
              </mc:Choice>
              <mc:Fallback>
                <p:oleObj name="Equation" r:id="rId4" imgW="110484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920750"/>
                        <a:ext cx="23368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738135" y="1931967"/>
            <a:ext cx="2311456" cy="3573463"/>
            <a:chOff x="738135" y="1931967"/>
            <a:chExt cx="2311456" cy="3573463"/>
          </a:xfrm>
        </p:grpSpPr>
        <p:pic>
          <p:nvPicPr>
            <p:cNvPr id="18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322391" y="1931967"/>
              <a:ext cx="1727200" cy="135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800228" y="4341792"/>
              <a:ext cx="771525" cy="60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7" descr="c-enhedg-laplap"/>
            <p:cNvPicPr>
              <a:picLocks noChangeAspect="1" noChangeArrowheads="1"/>
            </p:cNvPicPr>
            <p:nvPr/>
          </p:nvPicPr>
          <p:blipFill>
            <a:blip r:embed="rId7" cstate="print"/>
            <a:srcRect t="21783"/>
            <a:stretch>
              <a:fillRect/>
            </a:stretch>
          </p:blipFill>
          <p:spPr bwMode="auto">
            <a:xfrm rot="10800000">
              <a:off x="1955803" y="5145067"/>
              <a:ext cx="4603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509716" y="3173392"/>
              <a:ext cx="1352550" cy="105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 rot="16200000">
              <a:off x="-533801" y="3495944"/>
              <a:ext cx="3067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000000"/>
                  </a:solidFill>
                </a:rPr>
                <a:t>filter scales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35168" y="6472583"/>
            <a:ext cx="3067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img1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476610" y="5729330"/>
            <a:ext cx="4527612" cy="1204918"/>
            <a:chOff x="3476610" y="5729330"/>
            <a:chExt cx="4527612" cy="1204918"/>
          </a:xfrm>
        </p:grpSpPr>
        <p:sp>
          <p:nvSpPr>
            <p:cNvPr id="24" name="Oval 23"/>
            <p:cNvSpPr/>
            <p:nvPr/>
          </p:nvSpPr>
          <p:spPr>
            <a:xfrm>
              <a:off x="3732243" y="6057943"/>
              <a:ext cx="146050" cy="14605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757768" y="5911893"/>
              <a:ext cx="508000" cy="50800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32531" y="5729330"/>
              <a:ext cx="803275" cy="803275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10" y="6436070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img2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7130" y="6472583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img3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80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Blob detection in 2D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the </a:t>
            </a:r>
            <a:r>
              <a:rPr lang="en-US" i="1" dirty="0"/>
              <a:t>characteristic scale </a:t>
            </a:r>
            <a:r>
              <a:rPr lang="en-US" dirty="0"/>
              <a:t>as the scale that produces peak of </a:t>
            </a:r>
            <a:r>
              <a:rPr lang="en-US" dirty="0" err="1"/>
              <a:t>Laplacian</a:t>
            </a:r>
            <a:r>
              <a:rPr lang="en-US" dirty="0"/>
              <a:t> response</a:t>
            </a:r>
          </a:p>
        </p:txBody>
      </p:sp>
      <p:grpSp>
        <p:nvGrpSpPr>
          <p:cNvPr id="926724" name="Group 4"/>
          <p:cNvGrpSpPr>
            <a:grpSpLocks/>
          </p:cNvGrpSpPr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926725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</p:spPr>
        </p:pic>
        <p:sp>
          <p:nvSpPr>
            <p:cNvPr id="926726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672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3111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characteristic scale</a:t>
            </a:r>
          </a:p>
        </p:txBody>
      </p:sp>
    </p:spTree>
    <p:extLst>
      <p:ext uri="{BB962C8B-B14F-4D97-AF65-F5344CB8AC3E}">
        <p14:creationId xmlns:p14="http://schemas.microsoft.com/office/powerpoint/2010/main" val="4382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/>
              <a:t>Example</a:t>
            </a:r>
          </a:p>
        </p:txBody>
      </p:sp>
      <p:pic>
        <p:nvPicPr>
          <p:cNvPr id="37891" name="Picture 5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917915"/>
            <a:ext cx="3789363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429000"/>
            <a:ext cx="5046663" cy="336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87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6688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1638" y="2698750"/>
            <a:ext cx="6669087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-623888"/>
            <a:ext cx="6477000" cy="485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9939" name="Picture 8" descr="sunflower_out_squared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 descr="sunflower_log_squared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sun2_squared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1175" y="-587375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15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Goal: interest operator repeatability</a:t>
            </a:r>
            <a:endParaRPr lang="en-US" sz="3200" dirty="0">
              <a:latin typeface="+mn-lt"/>
            </a:endParaRP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detect (at least some of) the same points in both images.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Yet we have to be able to run the detection procedure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independently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per image.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No </a:t>
              </a:r>
              <a:r>
                <a:rPr lang="en-US" sz="2400" dirty="0">
                  <a:solidFill>
                    <a:srgbClr val="FF3300"/>
                  </a:solidFill>
                  <a:cs typeface="Times New Roman" pitchFamily="18" charset="0"/>
                </a:rPr>
                <a:t>chance 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to find true matches!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 bwMode="auto">
          <a:xfrm>
            <a:off x="685800" y="9906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0963" name="Picture 5" descr="sunflower_out_squared3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sunflower_log_squared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7" descr="sun2_squared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34138" y="2114550"/>
            <a:ext cx="620712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7" name="Picture 5" descr="sunflower_out_squared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unflower_log_square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 descr="sun2_squared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70650" y="5546725"/>
            <a:ext cx="620713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6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1" name="Picture 5" descr="sunflower_out_squared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770188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 descr="sunflower_log_squared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7" descr="sun2_square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25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4035" name="Picture 5" descr="sunflower_out_squared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sunflower_log_squared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7" descr="sun2_squared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9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58" name="Equation" r:id="rId4" imgW="990360" imgH="241200" progId="Equation.3">
                    <p:embed/>
                  </p:oleObj>
                </mc:Choice>
                <mc:Fallback>
                  <p:oleObj name="Equation" r:id="rId4" imgW="990360" imgH="2412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 smtClean="0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 smtClean="0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 smtClean="0">
                <a:solidFill>
                  <a:srgbClr val="000000"/>
                </a:solidFill>
              </a:rPr>
              <a:t>ist of</a:t>
            </a:r>
            <a:r>
              <a:rPr lang="en-US" sz="2000" b="1" smtClean="0">
                <a:solidFill>
                  <a:srgbClr val="000000"/>
                </a:solidFill>
              </a:rPr>
              <a:t>       </a:t>
            </a:r>
            <a:br>
              <a:rPr lang="en-US" sz="2000" b="1" smtClean="0">
                <a:solidFill>
                  <a:srgbClr val="000000"/>
                </a:solidFill>
              </a:rPr>
            </a:br>
            <a:r>
              <a:rPr lang="en-US" sz="2000" b="1" i="1" smtClean="0">
                <a:solidFill>
                  <a:srgbClr val="000000"/>
                </a:solidFill>
              </a:rPr>
              <a:t>    </a:t>
            </a:r>
            <a:r>
              <a:rPr lang="pl-PL" sz="2000" b="1" i="1" smtClean="0">
                <a:solidFill>
                  <a:srgbClr val="000000"/>
                </a:solidFill>
              </a:rPr>
              <a:t>(x, y, </a:t>
            </a:r>
            <a:r>
              <a:rPr lang="el-GR" sz="2000" smtClean="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 smtClean="0">
                <a:solidFill>
                  <a:srgbClr val="000000"/>
                </a:solidFill>
              </a:rPr>
              <a:t>)</a:t>
            </a:r>
            <a:endParaRPr lang="en-US" sz="2000" b="1" i="1" smtClean="0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Scale invariant interest points</a:t>
            </a:r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Interest points are local maxima in both position and scale.</a:t>
            </a: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63" name="TextBox 45"/>
          <p:cNvSpPr txBox="1">
            <a:spLocks noChangeArrowheads="1"/>
          </p:cNvSpPr>
          <p:nvPr/>
        </p:nvSpPr>
        <p:spPr bwMode="auto">
          <a:xfrm>
            <a:off x="2016125" y="6130925"/>
            <a:ext cx="233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Squared filter response maps</a:t>
            </a:r>
          </a:p>
        </p:txBody>
      </p:sp>
    </p:spTree>
    <p:extLst>
      <p:ext uri="{BB962C8B-B14F-4D97-AF65-F5344CB8AC3E}">
        <p14:creationId xmlns:p14="http://schemas.microsoft.com/office/powerpoint/2010/main" val="37062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Scale-space blob detector: Example</a:t>
            </a:r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9" y="1983945"/>
            <a:ext cx="4209527" cy="3039784"/>
          </a:xfrm>
          <a:prstGeom prst="rect">
            <a:avLst/>
          </a:prstGeom>
          <a:noFill/>
        </p:spPr>
      </p:pic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5357" y="1981200"/>
            <a:ext cx="4182443" cy="3017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32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975656" cy="5257800"/>
          </a:xfrm>
        </p:spPr>
        <p:txBody>
          <a:bodyPr/>
          <a:lstStyle/>
          <a:p>
            <a:r>
              <a:rPr lang="en-US" dirty="0" smtClean="0"/>
              <a:t>We can approximate the </a:t>
            </a:r>
            <a:r>
              <a:rPr lang="en-US" dirty="0" err="1"/>
              <a:t>Laplacian</a:t>
            </a:r>
            <a:r>
              <a:rPr lang="en-US" dirty="0"/>
              <a:t> with a difference of </a:t>
            </a:r>
            <a:r>
              <a:rPr lang="en-US" dirty="0" smtClean="0"/>
              <a:t>Gaussians; more efficient to implement.</a:t>
            </a:r>
            <a:endParaRPr lang="en-US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6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7" name="Equation" r:id="rId6" imgW="1916868" imgH="203112" progId="">
                  <p:embed/>
                </p:oleObj>
              </mc:Choice>
              <mc:Fallback>
                <p:oleObj name="Equation" r:id="rId6" imgW="1916868" imgH="203112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Technical detail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/>
          <a:srcRect l="6250" t="28032" b="33154"/>
          <a:stretch>
            <a:fillRect/>
          </a:stretch>
        </p:blipFill>
        <p:spPr bwMode="auto">
          <a:xfrm>
            <a:off x="292104" y="4744757"/>
            <a:ext cx="6689754" cy="200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/>
              <a:t>Local features: main components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20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6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9921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4" name="Straight Connector 13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>
                <a:latin typeface="Arial" pitchFamily="34" charset="0"/>
              </a:rPr>
              <a:t>Geometric </a:t>
            </a:r>
            <a:r>
              <a:rPr lang="en-US" sz="3600" dirty="0" smtClean="0">
                <a:latin typeface="Arial" pitchFamily="34" charset="0"/>
              </a:rPr>
              <a:t>Transformations</a:t>
            </a:r>
            <a:endParaRPr lang="en-US" sz="3600" dirty="0">
              <a:latin typeface="Arial" pitchFamily="34" charset="0"/>
            </a:endParaRP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33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e.g. scale, translation, rotation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 sz="3600" dirty="0"/>
              <a:t>Photometric </a:t>
            </a:r>
            <a:r>
              <a:rPr lang="en-US" sz="3600" dirty="0" smtClean="0"/>
              <a:t>Transformations</a:t>
            </a:r>
            <a:endParaRPr lang="en-US" sz="3600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0851" y="1066800"/>
            <a:ext cx="8558349" cy="5105400"/>
            <a:chOff x="280851" y="1066800"/>
            <a:chExt cx="8558349" cy="5105400"/>
          </a:xfrm>
        </p:grpSpPr>
        <p:pic>
          <p:nvPicPr>
            <p:cNvPr id="3584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5833" t="31601" r="17084" b="2982"/>
            <a:stretch>
              <a:fillRect/>
            </a:stretch>
          </p:blipFill>
          <p:spPr bwMode="auto">
            <a:xfrm>
              <a:off x="304800" y="1066800"/>
              <a:ext cx="8534400" cy="508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280851" y="1066800"/>
              <a:ext cx="8558349" cy="5105400"/>
              <a:chOff x="280851" y="1066800"/>
              <a:chExt cx="8558349" cy="5105400"/>
            </a:xfrm>
          </p:grpSpPr>
          <p:sp>
            <p:nvSpPr>
              <p:cNvPr id="358406" name="Rectangle 6"/>
              <p:cNvSpPr>
                <a:spLocks noChangeArrowheads="1"/>
              </p:cNvSpPr>
              <p:nvPr/>
            </p:nvSpPr>
            <p:spPr bwMode="auto">
              <a:xfrm>
                <a:off x="304800" y="4876800"/>
                <a:ext cx="5410200" cy="12954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8409" name="Rectangle 9"/>
              <p:cNvSpPr>
                <a:spLocks noChangeArrowheads="1"/>
              </p:cNvSpPr>
              <p:nvPr/>
            </p:nvSpPr>
            <p:spPr bwMode="auto">
              <a:xfrm>
                <a:off x="3886200" y="1066800"/>
                <a:ext cx="4953000" cy="1371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304800" y="3429000"/>
                <a:ext cx="2971800" cy="14478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6400800" y="2438400"/>
                <a:ext cx="2438400" cy="1371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280851" y="1066800"/>
                <a:ext cx="557349" cy="23622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</a:rPr>
              <a:t>Goal: descriptor distinctiveness</a:t>
            </a:r>
            <a:endParaRPr lang="en-US" sz="3200" kern="0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be able to reliably determine which point goes with which.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685800" y="9906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5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pitchFamily="34" charset="0"/>
                <a:cs typeface="Arial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The simplest way to describe the neighborhood around an interest point is to write down the list of intensities to form a feature vector.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1" name="Straight Connector 10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829800" cy="1143000"/>
          </a:xfrm>
        </p:spPr>
        <p:txBody>
          <a:bodyPr/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20574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Use histograms to bin pixels within sub-patches according to their orientation.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286000"/>
            <a:ext cx="4648200" cy="1905000"/>
            <a:chOff x="1381" y="2880"/>
            <a:chExt cx="3323" cy="129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381" y="2880"/>
              <a:ext cx="3324" cy="1315"/>
              <a:chOff x="1056" y="2544"/>
              <a:chExt cx="4094" cy="1656"/>
            </a:xfrm>
          </p:grpSpPr>
          <p:pic>
            <p:nvPicPr>
              <p:cNvPr id="38963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98"/>
                <a:chOff x="2725" y="2802"/>
                <a:chExt cx="2425" cy="1398"/>
              </a:xfrm>
            </p:grpSpPr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98"/>
                  <a:chOff x="4080" y="3573"/>
                  <a:chExt cx="1075" cy="699"/>
                </a:xfrm>
              </p:grpSpPr>
              <p:sp>
                <p:nvSpPr>
                  <p:cNvPr id="38967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8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9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0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2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3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4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5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7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8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9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0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2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3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4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5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7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8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9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0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2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3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4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5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7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8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9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0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2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3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4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5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9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10" name="Freeform 53"/>
                  <p:cNvSpPr>
                    <a:spLocks/>
                  </p:cNvSpPr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1 w 91"/>
                      <a:gd name="T1" fmla="*/ 8 h 760"/>
                      <a:gd name="T2" fmla="*/ 1 w 91"/>
                      <a:gd name="T3" fmla="*/ 8 h 760"/>
                      <a:gd name="T4" fmla="*/ 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8 h 760"/>
                      <a:gd name="T10" fmla="*/ 1 w 91"/>
                      <a:gd name="T11" fmla="*/ 8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8966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962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29400" y="28194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2863" y="46482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724400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1312863" y="46704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352800" y="5257800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590800" y="4648200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6477000" y="27432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562600" y="4724400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00800" y="4648200"/>
            <a:ext cx="26670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</a:t>
            </a:r>
            <a:r>
              <a:rPr lang="en-US" sz="2400" i="1" dirty="0" err="1">
                <a:solidFill>
                  <a:srgbClr val="000000"/>
                </a:solidFill>
                <a:latin typeface="Arial" pitchFamily="34" charset="0"/>
              </a:rPr>
              <a:t>subpatches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does SIFT have some illumination invariance?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685800" y="9144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71" grpId="0" animBg="1"/>
      <p:bldP spid="71" grpId="1" animBg="1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Footer Placeholder 4"/>
          <p:cNvSpPr txBox="1">
            <a:spLocks noGrp="1"/>
          </p:cNvSpPr>
          <p:nvPr/>
        </p:nvSpPr>
        <p:spPr bwMode="auto">
          <a:xfrm>
            <a:off x="3124200" y="450534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CSE 576: Computer Vision</a:t>
            </a:r>
          </a:p>
        </p:txBody>
      </p:sp>
      <p:pic>
        <p:nvPicPr>
          <p:cNvPr id="786436" name="Picture 2" descr="matierb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57346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7" name="Rectangle 3"/>
          <p:cNvSpPr>
            <a:spLocks noGrp="1" noChangeArrowheads="1"/>
          </p:cNvSpPr>
          <p:nvPr>
            <p:ph type="title"/>
          </p:nvPr>
        </p:nvSpPr>
        <p:spPr>
          <a:xfrm>
            <a:off x="336492" y="131733"/>
            <a:ext cx="8459847" cy="11430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Making descriptor rotation invariant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86438" name="Picture 5" descr="matierb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100" y="2741634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9" name="Line 6"/>
          <p:cNvSpPr>
            <a:spLocks noChangeShapeType="1"/>
          </p:cNvSpPr>
          <p:nvPr/>
        </p:nvSpPr>
        <p:spPr bwMode="auto">
          <a:xfrm>
            <a:off x="5486400" y="2447946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Line 7"/>
          <p:cNvSpPr>
            <a:spLocks noChangeShapeType="1"/>
          </p:cNvSpPr>
          <p:nvPr/>
        </p:nvSpPr>
        <p:spPr bwMode="auto">
          <a:xfrm>
            <a:off x="4343400" y="2201884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492" y="5035572"/>
            <a:ext cx="8734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Rotate patch according to its dominant gradient orientation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This puts the patches into a canonical orientation.</a:t>
            </a:r>
            <a:endParaRPr lang="ru-RU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85800" y="9906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2000" dirty="0" smtClean="0"/>
              <a:t>Extraordinarily robust matching technique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changes in viewpoint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Up to about 60 degree out of plane rotation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significant changes in illumination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Sometimes even day vs. night (below)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Fast and efficient—can run in real time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Lots of code available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100" dirty="0" smtClean="0"/>
              <a:t>http://people.csail.mit.edu/albert/ladypack/wiki/index.php/Known_implementations_of_SIFT</a:t>
            </a:r>
          </a:p>
        </p:txBody>
      </p:sp>
      <p:pic>
        <p:nvPicPr>
          <p:cNvPr id="4096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70" y="3830643"/>
            <a:ext cx="3505248" cy="262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6234" y="3835593"/>
            <a:ext cx="3496584" cy="262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8298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85800" y="9144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300" y="5910263"/>
            <a:ext cx="36195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with SIFT feature matches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Figure by Noah Snavely</a:t>
            </a:r>
          </a:p>
        </p:txBody>
      </p:sp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dirty="0">
                <a:latin typeface="Arial" pitchFamily="34" charset="0"/>
              </a:rPr>
              <a:t>SIFT </a:t>
            </a:r>
            <a:r>
              <a:rPr lang="en-US" sz="4000" dirty="0" smtClean="0">
                <a:latin typeface="Arial" pitchFamily="34" charset="0"/>
              </a:rPr>
              <a:t>Properties</a:t>
            </a:r>
            <a:endParaRPr lang="en-US" sz="4000" dirty="0">
              <a:latin typeface="Arial" pitchFamily="34" charset="0"/>
            </a:endParaRPr>
          </a:p>
        </p:txBody>
      </p:sp>
      <p:sp>
        <p:nvSpPr>
          <p:cNvPr id="4833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Scale </a:t>
            </a:r>
          </a:p>
          <a:p>
            <a:pPr lvl="1"/>
            <a:r>
              <a:rPr lang="en-US" sz="2400" dirty="0" smtClean="0">
                <a:latin typeface="Arial" pitchFamily="34" charset="0"/>
              </a:rPr>
              <a:t>Rotation</a:t>
            </a:r>
          </a:p>
          <a:p>
            <a:pPr lvl="1"/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Partially 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Illumination changes</a:t>
            </a:r>
          </a:p>
          <a:p>
            <a:pPr lvl="1"/>
            <a:r>
              <a:rPr lang="en-US" sz="2400" dirty="0">
                <a:latin typeface="Arial" pitchFamily="34" charset="0"/>
              </a:rPr>
              <a:t>Camera viewpoint</a:t>
            </a:r>
          </a:p>
          <a:p>
            <a:pPr lvl="1"/>
            <a:r>
              <a:rPr lang="en-US" sz="2400" dirty="0">
                <a:latin typeface="Arial" pitchFamily="34" charset="0"/>
              </a:rPr>
              <a:t>Occlusion, clutter</a:t>
            </a:r>
          </a:p>
          <a:p>
            <a:endParaRPr lang="en-US" sz="2400" dirty="0">
              <a:latin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5800" y="1219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Local features: Main components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Description: Extract</a:t>
            </a:r>
            <a:r>
              <a:rPr lang="en-US" sz="2400" dirty="0" smtClean="0"/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1" name="Straight Connector 10"/>
          <p:cNvCxnSpPr/>
          <p:nvPr/>
        </p:nvCxnSpPr>
        <p:spPr bwMode="auto">
          <a:xfrm>
            <a:off x="685800" y="9144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Matching local features</a:t>
            </a:r>
          </a:p>
        </p:txBody>
      </p:sp>
      <p:pic>
        <p:nvPicPr>
          <p:cNvPr id="47107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7108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Matching local features</a:t>
            </a:r>
          </a:p>
        </p:txBody>
      </p:sp>
      <p:pic>
        <p:nvPicPr>
          <p:cNvPr id="48131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8132" name="Picture 4" descr="building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building2_siftpatches.jpg"/>
          <p:cNvPicPr>
            <a:picLocks noChangeAspect="1"/>
          </p:cNvPicPr>
          <p:nvPr/>
        </p:nvPicPr>
        <p:blipFill>
          <a:blip r:embed="rId4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 descr="building1_siftpatches.jpg"/>
          <p:cNvPicPr>
            <a:picLocks noChangeAspect="1"/>
          </p:cNvPicPr>
          <p:nvPr/>
        </p:nvPicPr>
        <p:blipFill>
          <a:blip r:embed="rId5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05050" y="2527300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2971800" y="2087563"/>
            <a:ext cx="2743200" cy="5334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971800" y="2620963"/>
            <a:ext cx="2895600" cy="3048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971800" y="2620963"/>
            <a:ext cx="2971800" cy="9906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33800" y="1684338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To generate </a:t>
            </a:r>
            <a:r>
              <a:rPr lang="en-US" sz="2400" b="1">
                <a:solidFill>
                  <a:srgbClr val="000000"/>
                </a:solidFill>
                <a:latin typeface="Arial" pitchFamily="34" charset="0"/>
              </a:rPr>
              <a:t>candidate matches</a:t>
            </a: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, find patches that have the most similar appearance (e.g., lowest SSD)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Simplest approach: compare them all, take the closest (or closest k, or within a thresholded distance)</a:t>
            </a:r>
          </a:p>
        </p:txBody>
      </p:sp>
      <p:sp>
        <p:nvSpPr>
          <p:cNvPr id="48141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48142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Local features: main components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Ambiguous matches</a:t>
            </a:r>
          </a:p>
        </p:txBody>
      </p:sp>
      <p:pic>
        <p:nvPicPr>
          <p:cNvPr id="50179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50180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46325" y="3222625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At what SSD value do we have a good match?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To add robustness to matching, can consider </a:t>
            </a:r>
            <a:r>
              <a:rPr lang="en-US" sz="2400" b="1" dirty="0">
                <a:solidFill>
                  <a:srgbClr val="000000"/>
                </a:solidFill>
                <a:latin typeface="Arial" pitchFamily="34" charset="0"/>
              </a:rPr>
              <a:t>ratio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 : distance to best match  / distance to second best match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If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low,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first match looks good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If high, could be ambiguous match.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50186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864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36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008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8580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build="allAtOnce"/>
      <p:bldP spid="12" grpId="0"/>
      <p:bldP spid="13" grpId="0"/>
      <p:bldP spid="14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Nearest neighbor (Euclidean distance)</a:t>
            </a:r>
          </a:p>
          <a:p>
            <a:r>
              <a:rPr lang="en-US" sz="2800" smtClean="0"/>
              <a:t>Threshold ratio of nearest to 2</a:t>
            </a:r>
            <a:r>
              <a:rPr lang="en-US" sz="2800" baseline="30000" smtClean="0"/>
              <a:t>nd</a:t>
            </a:r>
            <a:r>
              <a:rPr lang="en-US" sz="280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</a:rPr>
              <a:t>Lowe IJCV 2004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obust Feature-Based </a:t>
            </a:r>
            <a:r>
              <a:rPr lang="en-US" dirty="0"/>
              <a:t>A</a:t>
            </a:r>
            <a:r>
              <a:rPr lang="en-US" dirty="0" smtClean="0"/>
              <a:t>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49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Robust Feature-Based Alignment</a:t>
            </a:r>
            <a:endParaRPr lang="en-US" dirty="0" smtClean="0"/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</p:txBody>
      </p:sp>
    </p:spTree>
    <p:extLst>
      <p:ext uri="{BB962C8B-B14F-4D97-AF65-F5344CB8AC3E}">
        <p14:creationId xmlns:p14="http://schemas.microsoft.com/office/powerpoint/2010/main" val="31574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Robust Feature-Based Alignment</a:t>
            </a:r>
            <a:endParaRPr lang="en-US" dirty="0" smtClean="0"/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Robust Feature-Based Alignment</a:t>
            </a:r>
            <a:endParaRPr lang="en-US" dirty="0" smtClean="0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457200" indent="-457200">
              <a:buFontTx/>
              <a:buChar char="•"/>
            </a:pPr>
            <a:endParaRPr lang="en-US" smtClean="0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Robust Feature-Based Alignment</a:t>
            </a:r>
            <a:endParaRPr lang="en-US" dirty="0" smtClean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Robust Feature-Based Alignment</a:t>
            </a:r>
            <a:endParaRPr lang="en-US" dirty="0" smtClean="0"/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88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68246"/>
            <a:ext cx="8534400" cy="1143000"/>
          </a:xfrm>
        </p:spPr>
        <p:txBody>
          <a:bodyPr/>
          <a:lstStyle/>
          <a:p>
            <a:r>
              <a:rPr lang="en-US" sz="3600" dirty="0" smtClean="0"/>
              <a:t>Applications of local invariant features</a:t>
            </a:r>
            <a:endParaRPr lang="en-US" sz="3600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031" y="163986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Wide baseline stereo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Motion tracking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Panoramas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Mobile robot navigation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3D reconstruction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Recognition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5800" y="10668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Automatic </a:t>
            </a:r>
            <a:r>
              <a:rPr lang="en-US" sz="3600" dirty="0" err="1"/>
              <a:t>M</a:t>
            </a:r>
            <a:r>
              <a:rPr lang="en-US" sz="3600" dirty="0" err="1" smtClean="0"/>
              <a:t>osaicing</a:t>
            </a:r>
            <a:endParaRPr lang="en-US" sz="3600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05" name="Bitmap Image" r:id="rId4" imgW="11447619" imgH="4123810" progId="PBrush">
                    <p:embed/>
                  </p:oleObj>
                </mc:Choice>
                <mc:Fallback>
                  <p:oleObj name="Bitmap Image" r:id="rId4" imgW="11447619" imgH="4123810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07911" name="Rectangle 8"/>
          <p:cNvSpPr>
            <a:spLocks noChangeArrowheads="1"/>
          </p:cNvSpPr>
          <p:nvPr/>
        </p:nvSpPr>
        <p:spPr bwMode="auto">
          <a:xfrm>
            <a:off x="1676400" y="5973762"/>
            <a:ext cx="586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Gulim"/>
                <a:cs typeface="Gulim"/>
                <a:hlinkClick r:id="rId8"/>
              </a:rPr>
              <a:t>http://www.cs.ubc.ca/~mbrown/autostitch/autostitch.html</a:t>
            </a:r>
            <a:endParaRPr lang="en-US" altLang="ko-KR">
              <a:solidFill>
                <a:srgbClr val="000000"/>
              </a:solidFill>
              <a:ea typeface="Gulim"/>
              <a:cs typeface="Gulim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685800" y="9144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581400"/>
            <a:ext cx="8229600" cy="2960961"/>
          </a:xfrm>
        </p:spPr>
        <p:txBody>
          <a:bodyPr>
            <a:noAutofit/>
          </a:bodyPr>
          <a:lstStyle/>
          <a:p>
            <a:r>
              <a:rPr lang="en-US" sz="2000" dirty="0" smtClean="0"/>
              <a:t>Consider a pixel and an image patch around this </a:t>
            </a:r>
            <a:r>
              <a:rPr lang="en-US" sz="2000" dirty="0" smtClean="0"/>
              <a:t>pixel</a:t>
            </a:r>
          </a:p>
          <a:p>
            <a:endParaRPr lang="en-US" sz="2000" dirty="0" smtClean="0"/>
          </a:p>
          <a:p>
            <a:r>
              <a:rPr lang="en-US" sz="2000" dirty="0" smtClean="0"/>
              <a:t>Imagine, you are translating this patch in a direction a tiny bit, and computing SSD (sum of squared difference) between the original patch and the translated </a:t>
            </a:r>
            <a:r>
              <a:rPr lang="en-US" sz="2000" dirty="0" smtClean="0"/>
              <a:t>patch</a:t>
            </a:r>
          </a:p>
          <a:p>
            <a:endParaRPr lang="en-US" sz="2000" dirty="0" smtClean="0"/>
          </a:p>
          <a:p>
            <a:r>
              <a:rPr lang="en-US" sz="2000" dirty="0" smtClean="0"/>
              <a:t>If the SSD is always large in all directions of shift, the pixel is a corner </a:t>
            </a:r>
            <a:r>
              <a:rPr lang="en-US" sz="2000" dirty="0" smtClean="0"/>
              <a:t>point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0507"/>
            <a:ext cx="88392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Corners as distinctive interest points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956469"/>
            <a:ext cx="36480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87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/>
              <a:t>Wide baseline stereo</a:t>
            </a:r>
          </a:p>
        </p:txBody>
      </p:sp>
      <p:pic>
        <p:nvPicPr>
          <p:cNvPr id="503811" name="Picture 3" descr="wide_baseline_stere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401762"/>
            <a:ext cx="86487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r>
              <a:rPr lang="en-US" sz="3200" dirty="0"/>
              <a:t>Recognition of specific </a:t>
            </a:r>
            <a:r>
              <a:rPr lang="en-US" sz="3200" dirty="0" smtClean="0"/>
              <a:t>objects, scenes</a:t>
            </a:r>
            <a:endParaRPr lang="en-US" sz="3200" dirty="0"/>
          </a:p>
        </p:txBody>
      </p:sp>
      <p:pic>
        <p:nvPicPr>
          <p:cNvPr id="509955" name="Picture 3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r="47762" b="16623"/>
          <a:stretch>
            <a:fillRect/>
          </a:stretch>
        </p:blipFill>
        <p:spPr bwMode="auto">
          <a:xfrm>
            <a:off x="1008063" y="3225800"/>
            <a:ext cx="3344862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403350" y="610552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Rothganger et al. 2003</a:t>
            </a: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5105400" y="6091237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Lowe 2002</a:t>
            </a:r>
          </a:p>
        </p:txBody>
      </p:sp>
      <p:pic>
        <p:nvPicPr>
          <p:cNvPr id="509958" name="Picture 6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l="52238" b="16623"/>
          <a:stretch>
            <a:fillRect/>
          </a:stretch>
        </p:blipFill>
        <p:spPr bwMode="auto">
          <a:xfrm>
            <a:off x="5308600" y="3689350"/>
            <a:ext cx="2503488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59" name="Picture 7" descr="schmid_di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92200"/>
            <a:ext cx="4537075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2519363" y="3144837"/>
            <a:ext cx="2006600" cy="865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1044575" y="2584450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Schmid and Mohr 1997</a:t>
            </a:r>
          </a:p>
        </p:txBody>
      </p:sp>
      <p:pic>
        <p:nvPicPr>
          <p:cNvPr id="509963" name="Picture 11" descr="groundhog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7063" y="1220787"/>
            <a:ext cx="162718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64" name="Picture 12" descr="groundhog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9863" y="1200150"/>
            <a:ext cx="1655762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5448300" y="256857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Sivic and Zisserman, 2003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685800" y="8382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/>
          <a:lstStyle/>
          <a:p>
            <a:r>
              <a:rPr lang="en-US" sz="2800" dirty="0" smtClean="0"/>
              <a:t>Interest point detection</a:t>
            </a:r>
          </a:p>
          <a:p>
            <a:pPr lvl="1"/>
            <a:r>
              <a:rPr lang="en-US" sz="2400" dirty="0" smtClean="0"/>
              <a:t>Harris corner detector</a:t>
            </a:r>
          </a:p>
          <a:p>
            <a:pPr lvl="1"/>
            <a:r>
              <a:rPr lang="en-US" sz="2400" dirty="0" err="1" smtClean="0"/>
              <a:t>Laplacian</a:t>
            </a:r>
            <a:r>
              <a:rPr lang="en-US" sz="2400" dirty="0" smtClean="0"/>
              <a:t> of Gaussian, automatic scale selection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Invariant descriptors</a:t>
            </a:r>
          </a:p>
          <a:p>
            <a:pPr lvl="1"/>
            <a:r>
              <a:rPr lang="en-US" sz="2400" dirty="0" smtClean="0"/>
              <a:t>Rotation according to dominant gradient direction</a:t>
            </a:r>
          </a:p>
          <a:p>
            <a:pPr lvl="1"/>
            <a:r>
              <a:rPr lang="en-US" sz="2400" dirty="0" smtClean="0"/>
              <a:t>Histograms for robustness to small shifts and translations (SIFT descriptor)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5800" y="914400"/>
            <a:ext cx="777719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Corner detection: some math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58196" y="156888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SSD for a shift [</a:t>
            </a:r>
            <a:r>
              <a:rPr lang="en-CA" i="1" dirty="0" smtClean="0"/>
              <a:t>u</a:t>
            </a:r>
            <a:r>
              <a:rPr lang="en-CA" dirty="0" smtClean="0"/>
              <a:t>, </a:t>
            </a:r>
            <a:r>
              <a:rPr lang="en-CA" i="1" dirty="0" smtClean="0"/>
              <a:t>v</a:t>
            </a:r>
            <a:r>
              <a:rPr lang="en-CA" dirty="0" smtClean="0"/>
              <a:t>]</a:t>
            </a:r>
            <a:r>
              <a:rPr lang="en-CA" baseline="30000" dirty="0" smtClean="0"/>
              <a:t>T</a:t>
            </a:r>
            <a:r>
              <a:rPr lang="en-CA" dirty="0" smtClean="0"/>
              <a:t>:</a:t>
            </a:r>
            <a:endParaRPr lang="en-CA" baseline="30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118739"/>
              </p:ext>
            </p:extLst>
          </p:nvPr>
        </p:nvGraphicFramePr>
        <p:xfrm>
          <a:off x="2895600" y="1568880"/>
          <a:ext cx="5105400" cy="4529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3" name="Equation" r:id="rId3" imgW="3377880" imgH="2997000" progId="Equation.3">
                  <p:embed/>
                </p:oleObj>
              </mc:Choice>
              <mc:Fallback>
                <p:oleObj name="Equation" r:id="rId3" imgW="3377880" imgH="299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1568880"/>
                        <a:ext cx="5105400" cy="4529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27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717640"/>
              </p:ext>
            </p:extLst>
          </p:nvPr>
        </p:nvGraphicFramePr>
        <p:xfrm>
          <a:off x="1447830" y="1273166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0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30" y="1273166"/>
                        <a:ext cx="555625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1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2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3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57213" y="2771766"/>
            <a:ext cx="78137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 x 2 matrix of image derivatives (averaged in neighborhood of a point)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.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96" y="5619780"/>
            <a:ext cx="14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Notation: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609600" y="1233488"/>
            <a:ext cx="7391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Since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is symmetric, we have</a:t>
            </a:r>
          </a:p>
        </p:txBody>
      </p:sp>
      <p:graphicFrame>
        <p:nvGraphicFramePr>
          <p:cNvPr id="869380" name="Object 4"/>
          <p:cNvGraphicFramePr>
            <a:graphicFrameLocks noChangeAspect="1"/>
          </p:cNvGraphicFramePr>
          <p:nvPr/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2" name="Equation" r:id="rId4" imgW="1244600" imgH="482600" progId="Equation.3">
                  <p:embed/>
                </p:oleObj>
              </mc:Choice>
              <mc:Fallback>
                <p:oleObj name="Equation" r:id="rId4" imgW="1244600" imgH="482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9395" name="Object 19"/>
          <p:cNvGraphicFramePr>
            <a:graphicFrameLocks noChangeAspect="1"/>
          </p:cNvGraphicFramePr>
          <p:nvPr/>
        </p:nvGraphicFramePr>
        <p:xfrm>
          <a:off x="5730875" y="2438400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3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438400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1733538" y="1905000"/>
            <a:ext cx="1981200" cy="1981200"/>
            <a:chOff x="3105138" y="3303599"/>
            <a:chExt cx="1981200" cy="1981200"/>
          </a:xfrm>
        </p:grpSpPr>
        <p:pic>
          <p:nvPicPr>
            <p:cNvPr id="24" name="Picture 10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 t="-13333" b="26667"/>
            <a:stretch>
              <a:fillRect/>
            </a:stretch>
          </p:blipFill>
          <p:spPr bwMode="auto">
            <a:xfrm rot="1721913">
              <a:off x="3105138" y="3303599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25" name="Group 6"/>
            <p:cNvGrpSpPr>
              <a:grpSpLocks/>
            </p:cNvGrpSpPr>
            <p:nvPr/>
          </p:nvGrpSpPr>
          <p:grpSpPr bwMode="auto">
            <a:xfrm rot="1721913">
              <a:off x="3418663" y="3758798"/>
              <a:ext cx="1501775" cy="1504950"/>
              <a:chOff x="2510" y="1968"/>
              <a:chExt cx="946" cy="948"/>
            </a:xfrm>
          </p:grpSpPr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H="1">
                <a:off x="2510" y="234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H="1">
                <a:off x="2510" y="2532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 flipH="1">
                <a:off x="2510" y="2724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2510" y="2916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688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880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072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264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85800" y="4800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The </a:t>
            </a:r>
            <a:r>
              <a:rPr lang="en-US" sz="2800" i="1" dirty="0" err="1" smtClean="0">
                <a:solidFill>
                  <a:srgbClr val="000000"/>
                </a:solidFill>
              </a:rPr>
              <a:t>eigenvalues</a:t>
            </a:r>
            <a:r>
              <a:rPr lang="en-US" sz="2800" dirty="0" smtClean="0">
                <a:solidFill>
                  <a:srgbClr val="000000"/>
                </a:solidFill>
              </a:rPr>
              <a:t> of </a:t>
            </a:r>
            <a:r>
              <a:rPr lang="en-US" sz="2800" i="1" dirty="0" smtClean="0">
                <a:solidFill>
                  <a:srgbClr val="000000"/>
                </a:solidFill>
              </a:rPr>
              <a:t>M </a:t>
            </a:r>
            <a:r>
              <a:rPr lang="en-US" sz="2800" dirty="0" smtClean="0">
                <a:solidFill>
                  <a:srgbClr val="000000"/>
                </a:solidFill>
              </a:rPr>
              <a:t>reveal the amount of intensity change in the two principal orthogonal gradient directions in the window.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0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5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1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9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1380</Words>
  <Application>Microsoft Office PowerPoint</Application>
  <PresentationFormat>On-screen Show (4:3)</PresentationFormat>
  <Paragraphs>340</Paragraphs>
  <Slides>62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97" baseType="lpstr">
      <vt:lpstr>Arial Unicode MS</vt:lpstr>
      <vt:lpstr>Gulim</vt:lpstr>
      <vt:lpstr>Arial</vt:lpstr>
      <vt:lpstr>AvantGarde Bk BT</vt:lpstr>
      <vt:lpstr>Calibri</vt:lpstr>
      <vt:lpstr>Monotype Sorts</vt:lpstr>
      <vt:lpstr>Symbol</vt:lpstr>
      <vt:lpstr>Times New Roman</vt:lpstr>
      <vt:lpstr>Trebuchet MS</vt:lpstr>
      <vt:lpstr>Wingdings</vt:lpstr>
      <vt:lpstr>Office Theme</vt:lpstr>
      <vt:lpstr>2_Blank Presentation</vt:lpstr>
      <vt:lpstr>Custom Design</vt:lpstr>
      <vt:lpstr>3_Default Design</vt:lpstr>
      <vt:lpstr>5_Default Design</vt:lpstr>
      <vt:lpstr>6_Default Design</vt:lpstr>
      <vt:lpstr>3_Blank Presentation</vt:lpstr>
      <vt:lpstr>4_Blank Presentation</vt:lpstr>
      <vt:lpstr>8_Blank Presentation</vt:lpstr>
      <vt:lpstr>12_Blank Presentation</vt:lpstr>
      <vt:lpstr>9_Default Design</vt:lpstr>
      <vt:lpstr>2_Office Theme</vt:lpstr>
      <vt:lpstr>10_Default Design</vt:lpstr>
      <vt:lpstr>5_Office Theme</vt:lpstr>
      <vt:lpstr>Dads Tie</vt:lpstr>
      <vt:lpstr>1_Office Theme</vt:lpstr>
      <vt:lpstr>11_Default Design</vt:lpstr>
      <vt:lpstr>Blank Presentation</vt:lpstr>
      <vt:lpstr>9_Blank Presentation</vt:lpstr>
      <vt:lpstr>5_Blank Presentation</vt:lpstr>
      <vt:lpstr>6_Office Theme</vt:lpstr>
      <vt:lpstr>Equation</vt:lpstr>
      <vt:lpstr>Photo Editor Photo</vt:lpstr>
      <vt:lpstr>Bitmap Image</vt:lpstr>
      <vt:lpstr>Microsoft Equation 3.0</vt:lpstr>
      <vt:lpstr>Interest Points and Local Features</vt:lpstr>
      <vt:lpstr>Local features: main components</vt:lpstr>
      <vt:lpstr>Goal: interest operator repeatability</vt:lpstr>
      <vt:lpstr>PowerPoint Presentation</vt:lpstr>
      <vt:lpstr>Local features: main components</vt:lpstr>
      <vt:lpstr>Corners as distinctive interest points</vt:lpstr>
      <vt:lpstr>Corner detection: some math</vt:lpstr>
      <vt:lpstr>PowerPoint Presentation</vt:lpstr>
      <vt:lpstr>PowerPoint Presentation</vt:lpstr>
      <vt:lpstr>PowerPoint Presentation</vt:lpstr>
      <vt:lpstr>Harris corner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Properties of the Harris corner detector</vt:lpstr>
      <vt:lpstr>Properties of the Harris corner detector</vt:lpstr>
      <vt:lpstr>Scale invariant interest points</vt:lpstr>
      <vt:lpstr>Automatic scale selection</vt:lpstr>
      <vt:lpstr>Recall: Edge detection</vt:lpstr>
      <vt:lpstr>PowerPoint Presentation</vt:lpstr>
      <vt:lpstr>From edges to blobs</vt:lpstr>
      <vt:lpstr>Blob detection in 2D</vt:lpstr>
      <vt:lpstr>Blob detection in 2D: scale selection</vt:lpstr>
      <vt:lpstr>Blob detection in 2D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invariant interest points</vt:lpstr>
      <vt:lpstr>Scale-space blob detector: Example</vt:lpstr>
      <vt:lpstr>Technical detail</vt:lpstr>
      <vt:lpstr>Local features: main components</vt:lpstr>
      <vt:lpstr>Geometric Transformations</vt:lpstr>
      <vt:lpstr>Photometric Transformations</vt:lpstr>
      <vt:lpstr>Raw patches as local descriptors</vt:lpstr>
      <vt:lpstr>SIFT descriptor [Lowe 2004] </vt:lpstr>
      <vt:lpstr>Making descriptor rotation invariant</vt:lpstr>
      <vt:lpstr>SIFT descriptor [Lowe 2004] </vt:lpstr>
      <vt:lpstr>Example</vt:lpstr>
      <vt:lpstr>Example</vt:lpstr>
      <vt:lpstr>SIFT Properties</vt:lpstr>
      <vt:lpstr>Local features: Main components</vt:lpstr>
      <vt:lpstr>Matching local features</vt:lpstr>
      <vt:lpstr>Matching local features</vt:lpstr>
      <vt:lpstr>Ambiguous matches</vt:lpstr>
      <vt:lpstr>Matching SIFT Descriptors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Applications of local invariant features</vt:lpstr>
      <vt:lpstr>Automatic Mosaicing</vt:lpstr>
      <vt:lpstr>Wide baseline stereo</vt:lpstr>
      <vt:lpstr>Recognition of specific objects, scenes</vt:lpstr>
      <vt:lpstr>Summary</vt:lpstr>
    </vt:vector>
  </TitlesOfParts>
  <Company>UT-Austin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Grauman</dc:creator>
  <cp:lastModifiedBy>Nilanjan</cp:lastModifiedBy>
  <cp:revision>78</cp:revision>
  <dcterms:created xsi:type="dcterms:W3CDTF">2011-02-22T03:49:47Z</dcterms:created>
  <dcterms:modified xsi:type="dcterms:W3CDTF">2015-02-22T03:33:32Z</dcterms:modified>
</cp:coreProperties>
</file>